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E719E-203B-43B5-8516-D4A713FDD00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AB08B-A186-4D72-8493-8917832E3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18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B29-09ED-4805-BAC5-86F62B5687D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586294-BD91-4BEC-BE38-D736619F0CC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B29-09ED-4805-BAC5-86F62B5687D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6294-BD91-4BEC-BE38-D736619F0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B29-09ED-4805-BAC5-86F62B5687D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6294-BD91-4BEC-BE38-D736619F0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B29-09ED-4805-BAC5-86F62B5687D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6294-BD91-4BEC-BE38-D736619F0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B29-09ED-4805-BAC5-86F62B5687D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6294-BD91-4BEC-BE38-D736619F0C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B29-09ED-4805-BAC5-86F62B5687D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6294-BD91-4BEC-BE38-D736619F0CC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B29-09ED-4805-BAC5-86F62B5687D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6294-BD91-4BEC-BE38-D736619F0CC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B29-09ED-4805-BAC5-86F62B5687D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6294-BD91-4BEC-BE38-D736619F0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B29-09ED-4805-BAC5-86F62B5687D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6294-BD91-4BEC-BE38-D736619F0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B29-09ED-4805-BAC5-86F62B5687D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6294-BD91-4BEC-BE38-D736619F0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B29-09ED-4805-BAC5-86F62B5687D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6294-BD91-4BEC-BE38-D736619F0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4A1FB29-09ED-4805-BAC5-86F62B5687D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0586294-BD91-4BEC-BE38-D736619F0C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rct=j&amp;q=&amp;esrc=s&amp;source=images&amp;cd=&amp;cad=rja&amp;uact=8&amp;ved=0ahUKEwjqisbe8vzKAhVK7iYKHQ3fBn0QjRwIBw&amp;url=https%3A%2F%2Fircimg.net%2F275%2F&amp;bvm=bv.114195076,d.eWE&amp;psig=AFQjCNFEyWTQPOHWHiigsAy6_SsYREuRQQ&amp;ust=145573315015967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biology.about.com/od/mitosis/ss/mitosisstep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ettyimages.com/detail/photo/genetic-mitosis-cytokinesis-in-an-onion-high-res-stock-photography/12860835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biology.about.com/od/mitosis/ss/mitosisstep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ettyimages.com/detail/photo/telophase-and-daughter-cells-mitosis-onion-high-res-stock-photography/13982257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../../Movies/Biology/Cytokinesis.m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rusty.fhl.washington.edu/celldynamics/research/cytokinesis/index.html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llsalive.com/mitosis.htm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ahUKEwiL8L218_zKAhUFNiYKHYMqCGMQjRwIBw&amp;url=http%3A%2F%2Falbaciencia.albacete.org%2F%3Fm%3D201312&amp;bvm=bv.114195076,d.eWE&amp;psig=AFQjCNFEyWTQPOHWHiigsAy6_SsYREuRQQ&amp;ust=1455733150159671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0ahUKEwjHyPvW8_zKAhUDOSYKHefaAQIQjRwIBw&amp;url=https%3A%2F%2Fwww.reddit.com%2Fr%2Fbiology%2Fcomments%2F2879o7%2Flate_telophase_stage_of_human_hela_cell_division%2F&amp;bvm=bv.114195076,d.eWE&amp;psig=AFQjCNFEyWTQPOHWHiigsAy6_SsYREuRQQ&amp;ust=145573315015967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source=images&amp;cd=&amp;cad=rja&amp;uact=8&amp;ved=0ahUKEwj8vIqf9PzKAhUI5iYKHQf8D8YQjRwIBQ&amp;url=http%3A%2F%2Fmed.uc.edu%2Flabmanuals%2FMA%2FVLM%2Flab3%2Flab3.pdf&amp;bvm=bv.114195076,d.eWE&amp;psig=AFQjCNG8wg2biKgEs9H_k9vgKiYeOLO3nw&amp;ust=1455733489810887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ettyimages.com/detail/photo/whitefish-mitosis-interphase-and-very-early-high-res-stock-photography/13981431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169099"/>
            <a:ext cx="8580437" cy="1171575"/>
          </a:xfrm>
          <a:effectLst>
            <a:outerShdw dist="17961" dir="18900000" algn="ctr" rotWithShape="0">
              <a:srgbClr val="99CCFF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7200" b="1" dirty="0"/>
              <a:t>Cell Cycle </a:t>
            </a:r>
            <a:br>
              <a:rPr lang="en-US" sz="7200" b="1" dirty="0"/>
            </a:br>
            <a:r>
              <a:rPr lang="en-US" sz="7200" b="1" dirty="0"/>
              <a:t>&amp;</a:t>
            </a:r>
            <a:br>
              <a:rPr lang="en-US" sz="7200" b="1" dirty="0"/>
            </a:br>
            <a:r>
              <a:rPr lang="en-US" sz="7200" b="1" dirty="0"/>
              <a:t> Cell Division</a:t>
            </a:r>
          </a:p>
        </p:txBody>
      </p:sp>
      <p:pic>
        <p:nvPicPr>
          <p:cNvPr id="3076" name="Picture 4" descr="https://ircimg.net/5987577839_fe820bd172_z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754582"/>
            <a:ext cx="3805140" cy="299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016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12604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/>
              <a:t>Prophase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696200" cy="30511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Nucleus prepares for division by beginning to break apart.</a:t>
            </a:r>
          </a:p>
          <a:p>
            <a:pPr eaLnBrk="1" hangingPunct="1"/>
            <a:r>
              <a:rPr lang="en-US" altLang="en-US" dirty="0"/>
              <a:t>This allows chromosomes to become free floating in the cytoplasm.</a:t>
            </a:r>
          </a:p>
          <a:p>
            <a:pPr eaLnBrk="1" hangingPunct="1"/>
            <a:r>
              <a:rPr lang="en-US" altLang="en-US" dirty="0"/>
              <a:t>All Chromosomes copies are held together at the centromere to create an X formation</a:t>
            </a:r>
          </a:p>
          <a:p>
            <a:pPr marL="0" indent="0" eaLnBrk="1" hangingPunct="1">
              <a:buNone/>
            </a:pPr>
            <a:endParaRPr lang="en-US" altLang="en-US" dirty="0"/>
          </a:p>
        </p:txBody>
      </p:sp>
      <p:pic>
        <p:nvPicPr>
          <p:cNvPr id="13318" name="Picture 6" descr="http://f.tqn.com/y/biology/1/S/w/f/plant_prophas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343400"/>
            <a:ext cx="2438400" cy="241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49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/>
              <a:t>Metaphase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Chromosome line up in the center of the cell.</a:t>
            </a:r>
          </a:p>
          <a:p>
            <a:pPr eaLnBrk="1" hangingPunct="1"/>
            <a:r>
              <a:rPr lang="en-US" altLang="en-US" dirty="0"/>
              <a:t>Spindle fibers attach to chromosomes at the </a:t>
            </a:r>
            <a:r>
              <a:rPr lang="en-US" altLang="en-US" u="sng" dirty="0"/>
              <a:t>centromere</a:t>
            </a:r>
            <a:r>
              <a:rPr lang="en-US" altLang="en-US" dirty="0"/>
              <a:t> (where they are joined).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15366" name="Picture 6" descr="http://cache4.asset-cache.net/gc/128608356-genetic-mitosis-cytokinesis-in-an-onion-root-gettyimages.jpg?v=1&amp;c=IWSAsset&amp;k=2&amp;d=F8dp4xtKhnD9wg518zeEjEDqbDVScAfl55NXhqNsduUxUq9H96dKmTIum3xhXpY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0"/>
            <a:ext cx="4886325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32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b="1"/>
              <a:t>Anaphase</a:t>
            </a:r>
            <a:endParaRPr lang="en-US" sz="40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Spindle fibers begin to separate chromosome </a:t>
            </a:r>
          </a:p>
          <a:p>
            <a:pPr eaLnBrk="1" hangingPunct="1"/>
            <a:r>
              <a:rPr lang="en-US" altLang="en-US" dirty="0"/>
              <a:t>One complete set is pulled to one side and the other complete set is pulled to the other side of the cell.</a:t>
            </a:r>
          </a:p>
          <a:p>
            <a:pPr eaLnBrk="1" hangingPunct="1"/>
            <a:r>
              <a:rPr lang="en-US" altLang="en-US" dirty="0"/>
              <a:t>This ensures each cell has the exact same genetic material.</a:t>
            </a:r>
          </a:p>
          <a:p>
            <a:pPr lvl="1" eaLnBrk="1" hangingPunct="1"/>
            <a:endParaRPr lang="en-US" altLang="en-US" dirty="0"/>
          </a:p>
        </p:txBody>
      </p:sp>
      <p:pic>
        <p:nvPicPr>
          <p:cNvPr id="17414" name="Picture 6" descr="http://f.tqn.com/y/biology/1/S/y/f/plant_anaphas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962400"/>
            <a:ext cx="2597392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79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b="1"/>
              <a:t>Telophase &amp; Cytokinesis</a:t>
            </a:r>
            <a:endParaRPr lang="en-US" sz="40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Cytoplasm pinches in at the center of the cell</a:t>
            </a:r>
          </a:p>
          <a:p>
            <a:pPr eaLnBrk="1" hangingPunct="1"/>
            <a:r>
              <a:rPr lang="en-US" altLang="en-US" dirty="0"/>
              <a:t>2 nuclei re-form around the chromosomes</a:t>
            </a:r>
          </a:p>
          <a:p>
            <a:pPr eaLnBrk="1" hangingPunct="1"/>
            <a:r>
              <a:rPr lang="en-US" altLang="en-US" dirty="0"/>
              <a:t>Daughter cells are identical to parent cell.</a:t>
            </a:r>
          </a:p>
        </p:txBody>
      </p:sp>
      <p:pic>
        <p:nvPicPr>
          <p:cNvPr id="19462" name="Picture 6" descr="http://cache4.asset-cache.net/gc/139822572-telophase-and-daughter-cells-mitosis-onion-gettyimages.jpg?v=1&amp;c=IWSAsset&amp;k=2&amp;d=DHef0yTYKJ7eYUCFPALABAG9Fj76eQB80KTDqXnrQOnfpFO7Uo6GepB8HozUwz7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276600"/>
            <a:ext cx="4838700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06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/>
              <a:t>Telophase &amp; Cytokinesis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/>
          <a:lstStyle/>
          <a:p>
            <a:pPr eaLnBrk="1" hangingPunct="1"/>
            <a:r>
              <a:rPr lang="en-US" altLang="en-US" dirty="0"/>
              <a:t>Each daughter cell ends up with the same number of identical chromosomes </a:t>
            </a:r>
          </a:p>
          <a:p>
            <a:pPr eaLnBrk="1" hangingPunct="1"/>
            <a:r>
              <a:rPr lang="en-US" altLang="en-US" dirty="0"/>
              <a:t>The cells will also have half the organelles and cytoplasm.</a:t>
            </a:r>
          </a:p>
        </p:txBody>
      </p:sp>
      <p:pic>
        <p:nvPicPr>
          <p:cNvPr id="20484" name="Picture 6" descr="videos-wswoosh-button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r="12820"/>
          <a:stretch>
            <a:fillRect/>
          </a:stretch>
        </p:blipFill>
        <p:spPr bwMode="auto">
          <a:xfrm>
            <a:off x="4419600" y="6172200"/>
            <a:ext cx="749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 descr="http://rusty.fhl.washington.edu/celldynamics/research/cytokinesis/images/SdTeloAT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300845"/>
            <a:ext cx="4762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96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/>
              <a:t>Mitosis</a:t>
            </a:r>
            <a:r>
              <a:rPr lang="en-US"/>
              <a:t> </a:t>
            </a:r>
            <a:r>
              <a:rPr lang="en-US" b="1"/>
              <a:t>Animation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304800" y="2895600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  <a:hlinkClick r:id="rId2"/>
              </a:rPr>
              <a:t>http://www.cellsalive.com/mitosis.htm</a:t>
            </a:r>
            <a:r>
              <a:rPr lang="en-US" altLang="en-US" sz="2800" b="1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310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1"/>
            <a:ext cx="8580437" cy="3112074"/>
          </a:xfrm>
          <a:effectLst>
            <a:outerShdw dist="17961" dir="18900000" algn="ctr" rotWithShape="0">
              <a:srgbClr val="99CCFF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7200" b="1" dirty="0"/>
              <a:t>How long will a cell live before dividing?</a:t>
            </a:r>
            <a:br>
              <a:rPr lang="en-US" sz="7200" b="1" dirty="0"/>
            </a:br>
            <a:endParaRPr lang="en-US" sz="7200" b="1" dirty="0"/>
          </a:p>
        </p:txBody>
      </p:sp>
      <p:pic>
        <p:nvPicPr>
          <p:cNvPr id="69634" name="Picture 2" descr="http://brookeborel.files.wordpress.com/2011/06/mitosis-pretty_c1c2c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00400"/>
            <a:ext cx="4467225" cy="334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83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/>
              <a:t>Cell Cycle</a:t>
            </a:r>
          </a:p>
        </p:txBody>
      </p:sp>
      <p:pic>
        <p:nvPicPr>
          <p:cNvPr id="4099" name="Picture 3" descr="e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812" y="2015331"/>
            <a:ext cx="3381375" cy="3695700"/>
          </a:xfrm>
          <a:noFill/>
        </p:spPr>
      </p:pic>
      <p:pic>
        <p:nvPicPr>
          <p:cNvPr id="4102" name="Picture 7" descr="Cell Cycle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5" y="1981511"/>
            <a:ext cx="4041775" cy="3763341"/>
          </a:xfrm>
          <a:prstGeom prst="rect">
            <a:avLst/>
          </a:prstGeom>
          <a:noFill/>
        </p:spPr>
      </p:pic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685800" y="6172200"/>
            <a:ext cx="365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304800" y="6324600"/>
            <a:ext cx="449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http://www.nobel.se/medicine/laureates/2001/press.html</a:t>
            </a:r>
          </a:p>
        </p:txBody>
      </p:sp>
    </p:spTree>
    <p:extLst>
      <p:ext uri="{BB962C8B-B14F-4D97-AF65-F5344CB8AC3E}">
        <p14:creationId xmlns:p14="http://schemas.microsoft.com/office/powerpoint/2010/main" val="2029118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39091"/>
            <a:ext cx="8229600" cy="1600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/>
              <a:t>All cells come from           pre-existing cells via the Cell Cycle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971800"/>
            <a:ext cx="6400800" cy="4525963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Interphase</a:t>
            </a:r>
          </a:p>
          <a:p>
            <a:pPr eaLnBrk="1" hangingPunct="1"/>
            <a:r>
              <a:rPr lang="en-US" altLang="en-US" sz="3600" dirty="0"/>
              <a:t>Mitosis</a:t>
            </a:r>
          </a:p>
          <a:p>
            <a:pPr eaLnBrk="1" hangingPunct="1"/>
            <a:r>
              <a:rPr lang="en-US" altLang="en-US" sz="3600" dirty="0"/>
              <a:t>Cytokinesis</a:t>
            </a:r>
          </a:p>
          <a:p>
            <a:pPr lvl="1" eaLnBrk="1" hangingPunct="1"/>
            <a:endParaRPr lang="en-US" altLang="en-US" sz="3200" dirty="0"/>
          </a:p>
        </p:txBody>
      </p:sp>
      <p:pic>
        <p:nvPicPr>
          <p:cNvPr id="5125" name="Picture 5" descr="http://i.imgur.com/tcjrCYK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667000"/>
            <a:ext cx="44481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97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914400"/>
            <a:ext cx="7772400" cy="1828801"/>
          </a:xfrm>
          <a:effectLst>
            <a:outerShdw dist="17961" dir="18900000" algn="ctr" rotWithShape="0">
              <a:srgbClr val="99CCFF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7200" b="1" dirty="0"/>
              <a:t>INTERPHASE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76600"/>
            <a:ext cx="6400800" cy="12192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Also known as the Growth Phase</a:t>
            </a:r>
          </a:p>
        </p:txBody>
      </p:sp>
      <p:pic>
        <p:nvPicPr>
          <p:cNvPr id="7173" name="Picture 5" descr="https://encrypted-tbn3.gstatic.com/images?q=tbn:ANd9GcTjc5Tj7cYwYzZmSdO7Gia-ODmVgsPSRoZKCJSGzmX_QgdLBfxmf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038600"/>
            <a:ext cx="3200400" cy="23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821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b="1"/>
              <a:t>Interphase</a:t>
            </a:r>
            <a:endParaRPr lang="en-US" sz="400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This is the stage before mitosis</a:t>
            </a:r>
          </a:p>
          <a:p>
            <a:pPr eaLnBrk="1" hangingPunct="1"/>
            <a:r>
              <a:rPr lang="en-US" altLang="en-US" dirty="0"/>
              <a:t>Cell must grow and produce all organelles for basic survival </a:t>
            </a:r>
          </a:p>
          <a:p>
            <a:pPr eaLnBrk="1" hangingPunct="1"/>
            <a:r>
              <a:rPr lang="en-US" altLang="en-US" dirty="0"/>
              <a:t>The cell must make a copy of all chromosomes inside of its nucleus.</a:t>
            </a:r>
          </a:p>
          <a:p>
            <a:pPr lvl="1" eaLnBrk="1" hangingPunct="1">
              <a:buFontTx/>
              <a:buNone/>
            </a:pPr>
            <a:endParaRPr lang="en-US" altLang="en-US" dirty="0"/>
          </a:p>
        </p:txBody>
      </p:sp>
      <p:pic>
        <p:nvPicPr>
          <p:cNvPr id="8198" name="Picture 6" descr="http://cache1.asset-cache.net/gc/139814312-whitefish-mitosis-interphase-and-very-early-gettyimages.jpg?v=1&amp;c=IWSAsset&amp;k=2&amp;d=By6A1l5x3rT0K1fgqMb1FrXpfzdZ%2BIcu0Se%2FpIw5o8XkgZcXR%2FKSiZHlMzkiGZI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86199"/>
            <a:ext cx="4124325" cy="2685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20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7200" b="1"/>
              <a:t>MITOSIS </a:t>
            </a:r>
          </a:p>
        </p:txBody>
      </p:sp>
    </p:spTree>
    <p:extLst>
      <p:ext uri="{BB962C8B-B14F-4D97-AF65-F5344CB8AC3E}">
        <p14:creationId xmlns:p14="http://schemas.microsoft.com/office/powerpoint/2010/main" val="1203113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/>
              <a:t>Mitosis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3600" dirty="0"/>
              <a:t>Various stages where a single cell prepares to copy and divide its genetic material</a:t>
            </a:r>
          </a:p>
          <a:p>
            <a:pPr eaLnBrk="1" hangingPunct="1"/>
            <a:r>
              <a:rPr lang="en-US" altLang="en-US" sz="3600" dirty="0"/>
              <a:t>Results in the creation of two identical daughter cells.</a:t>
            </a:r>
          </a:p>
          <a:p>
            <a:pPr eaLnBrk="1" hangingPunct="1"/>
            <a:r>
              <a:rPr lang="en-US" altLang="en-US" sz="3600" dirty="0"/>
              <a:t>Each identical to original parent cell</a:t>
            </a:r>
          </a:p>
          <a:p>
            <a:pPr eaLnBrk="1" hangingPunct="1"/>
            <a:r>
              <a:rPr lang="en-US" altLang="en-US" sz="3600" dirty="0"/>
              <a:t>Important for growth, reproduction and repairing or replacing damaged cells. </a:t>
            </a:r>
          </a:p>
        </p:txBody>
      </p:sp>
    </p:spTree>
    <p:extLst>
      <p:ext uri="{BB962C8B-B14F-4D97-AF65-F5344CB8AC3E}">
        <p14:creationId xmlns:p14="http://schemas.microsoft.com/office/powerpoint/2010/main" val="237219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/>
              <a:t>Stages of Mitosis (PMAT) 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914400" y="1981200"/>
            <a:ext cx="72390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600" dirty="0"/>
              <a:t>Prophase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600" dirty="0"/>
              <a:t>Metaphase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600" dirty="0"/>
              <a:t>Anaphase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600" dirty="0"/>
              <a:t>Telophase &amp; Cytokinesis</a:t>
            </a:r>
          </a:p>
        </p:txBody>
      </p:sp>
    </p:spTree>
    <p:extLst>
      <p:ext uri="{BB962C8B-B14F-4D97-AF65-F5344CB8AC3E}">
        <p14:creationId xmlns:p14="http://schemas.microsoft.com/office/powerpoint/2010/main" val="2840344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213</TotalTime>
  <Words>304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Courier New</vt:lpstr>
      <vt:lpstr>Palatino Linotype</vt:lpstr>
      <vt:lpstr>Executive</vt:lpstr>
      <vt:lpstr>Cell Cycle  &amp;  Cell Division</vt:lpstr>
      <vt:lpstr>How long will a cell live before dividing? </vt:lpstr>
      <vt:lpstr>Cell Cycle</vt:lpstr>
      <vt:lpstr>All cells come from           pre-existing cells via the Cell Cycle</vt:lpstr>
      <vt:lpstr>INTERPHASE</vt:lpstr>
      <vt:lpstr>Interphase</vt:lpstr>
      <vt:lpstr>MITOSIS </vt:lpstr>
      <vt:lpstr>Mitosis</vt:lpstr>
      <vt:lpstr>Stages of Mitosis (PMAT) </vt:lpstr>
      <vt:lpstr>Prophase</vt:lpstr>
      <vt:lpstr>Metaphase</vt:lpstr>
      <vt:lpstr>Anaphase</vt:lpstr>
      <vt:lpstr>Telophase &amp; Cytokinesis</vt:lpstr>
      <vt:lpstr>Telophase &amp; Cytokinesis</vt:lpstr>
      <vt:lpstr>Mitosis Animation</vt:lpstr>
    </vt:vector>
  </TitlesOfParts>
  <Company>USD259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Cycle  &amp;  Cell Division</dc:title>
  <dc:creator>Ryan Limes</dc:creator>
  <cp:lastModifiedBy>Kimberly Sorvala</cp:lastModifiedBy>
  <cp:revision>4</cp:revision>
  <dcterms:created xsi:type="dcterms:W3CDTF">2016-02-16T18:51:39Z</dcterms:created>
  <dcterms:modified xsi:type="dcterms:W3CDTF">2019-10-22T18:54:14Z</dcterms:modified>
</cp:coreProperties>
</file>