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719E-203B-43B5-8516-D4A713FDD00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AB08B-A186-4D72-8493-8917832E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4A1FB29-09ED-4805-BAC5-86F62B5687D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586294-BD91-4BEC-BE38-D736619F0C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jqisbe8vzKAhVK7iYKHQ3fBn0QjRwIBw&amp;url=https%3A%2F%2Fircimg.net%2F275%2F&amp;bvm=bv.114195076,d.eWE&amp;psig=AFQjCNFEyWTQPOHWHiigsAy6_SsYREuRQQ&amp;ust=145573315015967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iology.about.com/od/mitosis/ss/mitosisstep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ettyimages.com/detail/photo/genetic-mitosis-cytokinesis-in-an-onion-high-res-stock-photography/1286083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iology.about.com/od/mitosis/ss/mitosisstep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ettyimages.com/detail/photo/telophase-and-daughter-cells-mitosis-onion-high-res-stock-photography/13982257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../../Movies/Biology/Cytokinesis.m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rusty.fhl.washington.edu/celldynamics/research/cytokinesis/index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L8L218_zKAhUFNiYKHYMqCGMQjRwIBw&amp;url=http%3A%2F%2Falbaciencia.albacete.org%2F%3Fm%3D201312&amp;bvm=bv.114195076,d.eWE&amp;psig=AFQjCNFEyWTQPOHWHiigsAy6_SsYREuRQQ&amp;ust=145573315015967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HyPvW8_zKAhUDOSYKHefaAQIQjRwIBw&amp;url=https%3A%2F%2Fwww.reddit.com%2Fr%2Fbiology%2Fcomments%2F2879o7%2Flate_telophase_stage_of_human_hela_cell_division%2F&amp;bvm=bv.114195076,d.eWE&amp;psig=AFQjCNFEyWTQPOHWHiigsAy6_SsYREuRQQ&amp;ust=145573315015967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ahUKEwj8vIqf9PzKAhUI5iYKHQf8D8YQjRwIBQ&amp;url=http%3A%2F%2Fmed.uc.edu%2Flabmanuals%2FMA%2FVLM%2Flab3%2Flab3.pdf&amp;bvm=bv.114195076,d.eWE&amp;psig=AFQjCNG8wg2biKgEs9H_k9vgKiYeOLO3nw&amp;ust=145573348981088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ettyimages.com/detail/photo/whitefish-mitosis-interphase-and-very-early-high-res-stock-photography/1398143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69099"/>
            <a:ext cx="8580437" cy="1171575"/>
          </a:xfrm>
          <a:effectLst>
            <a:outerShdw dist="17961" dir="18900000" algn="ctr" rotWithShape="0">
              <a:srgbClr val="99CCFF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1" dirty="0"/>
              <a:t>Cell Cycle </a:t>
            </a:r>
            <a:br>
              <a:rPr lang="en-US" sz="7200" b="1" dirty="0"/>
            </a:br>
            <a:r>
              <a:rPr lang="en-US" sz="7200" b="1" dirty="0"/>
              <a:t>&amp;</a:t>
            </a:r>
            <a:br>
              <a:rPr lang="en-US" sz="7200" b="1" dirty="0"/>
            </a:br>
            <a:r>
              <a:rPr lang="en-US" sz="7200" b="1" dirty="0"/>
              <a:t> Cell Division</a:t>
            </a:r>
          </a:p>
        </p:txBody>
      </p:sp>
      <p:pic>
        <p:nvPicPr>
          <p:cNvPr id="3076" name="Picture 4" descr="https://ircimg.net/5987577839_fe820bd172_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54582"/>
            <a:ext cx="3805140" cy="29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01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260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/>
              <a:t>Prophase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96200" cy="30511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Nucleus prepares for division by beginning to break apart.</a:t>
            </a:r>
          </a:p>
          <a:p>
            <a:pPr eaLnBrk="1" hangingPunct="1"/>
            <a:r>
              <a:rPr lang="en-US" altLang="en-US" dirty="0"/>
              <a:t>This allows chromosomes to become free floating in the cytoplasm.</a:t>
            </a:r>
          </a:p>
          <a:p>
            <a:pPr eaLnBrk="1" hangingPunct="1"/>
            <a:r>
              <a:rPr lang="en-US" altLang="en-US" dirty="0"/>
              <a:t>All Chromosomes copies are held together at the centromere to create an X formation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pic>
        <p:nvPicPr>
          <p:cNvPr id="13318" name="Picture 6" descr="http://f.tqn.com/y/biology/1/S/w/f/plant_proph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343400"/>
            <a:ext cx="2438400" cy="24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4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Metaphase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Chromosome line up in the center of the cell.</a:t>
            </a:r>
          </a:p>
          <a:p>
            <a:pPr eaLnBrk="1" hangingPunct="1"/>
            <a:r>
              <a:rPr lang="en-US" altLang="en-US" dirty="0"/>
              <a:t>Spindle fibers attach to chromosomes at the </a:t>
            </a:r>
            <a:r>
              <a:rPr lang="en-US" altLang="en-US" u="sng" dirty="0"/>
              <a:t>centromere</a:t>
            </a:r>
            <a:r>
              <a:rPr lang="en-US" altLang="en-US" dirty="0"/>
              <a:t> (where they are joined).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5366" name="Picture 6" descr="http://cache4.asset-cache.net/gc/128608356-genetic-mitosis-cytokinesis-in-an-onion-root-gettyimages.jpg?v=1&amp;c=IWSAsset&amp;k=2&amp;d=F8dp4xtKhnD9wg518zeEjEDqbDVScAfl55NXhqNsduUxUq9H96dKmTIum3xhXpY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488632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32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Anaphase</a:t>
            </a: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Spindle fibers begin to separate chromosome </a:t>
            </a:r>
          </a:p>
          <a:p>
            <a:pPr eaLnBrk="1" hangingPunct="1"/>
            <a:r>
              <a:rPr lang="en-US" altLang="en-US" dirty="0"/>
              <a:t>One complete set is pulled to one side and the other complete set is pulled to the other side of the cell.</a:t>
            </a:r>
          </a:p>
          <a:p>
            <a:pPr eaLnBrk="1" hangingPunct="1"/>
            <a:r>
              <a:rPr lang="en-US" altLang="en-US" dirty="0"/>
              <a:t>This ensures each cell has the exact same genetic material.</a:t>
            </a:r>
          </a:p>
          <a:p>
            <a:pPr lvl="1" eaLnBrk="1" hangingPunct="1"/>
            <a:endParaRPr lang="en-US" altLang="en-US" dirty="0"/>
          </a:p>
        </p:txBody>
      </p:sp>
      <p:pic>
        <p:nvPicPr>
          <p:cNvPr id="17414" name="Picture 6" descr="http://f.tqn.com/y/biology/1/S/y/f/plant_anaph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59739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7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Telophase &amp; Cytokinesis</a:t>
            </a:r>
            <a:endParaRPr 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Cytoplasm pinches in at the center of the cell</a:t>
            </a:r>
          </a:p>
          <a:p>
            <a:pPr eaLnBrk="1" hangingPunct="1"/>
            <a:r>
              <a:rPr lang="en-US" altLang="en-US" dirty="0"/>
              <a:t>2 nuclei re-form around the chromosomes</a:t>
            </a:r>
          </a:p>
          <a:p>
            <a:pPr eaLnBrk="1" hangingPunct="1"/>
            <a:r>
              <a:rPr lang="en-US" altLang="en-US" dirty="0"/>
              <a:t>Daughter cells are identical to parent cell.</a:t>
            </a:r>
          </a:p>
        </p:txBody>
      </p:sp>
      <p:pic>
        <p:nvPicPr>
          <p:cNvPr id="19462" name="Picture 6" descr="http://cache4.asset-cache.net/gc/139822572-telophase-and-daughter-cells-mitosis-onion-gettyimages.jpg?v=1&amp;c=IWSAsset&amp;k=2&amp;d=DHef0yTYKJ7eYUCFPALABAG9Fj76eQB80KTDqXnrQOnfpFO7Uo6GepB8HozUwz7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48387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0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Telophase &amp; Cytokinesis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 dirty="0"/>
              <a:t>Each daughter cell ends up with the same number of identical chromosomes </a:t>
            </a:r>
          </a:p>
          <a:p>
            <a:pPr eaLnBrk="1" hangingPunct="1"/>
            <a:r>
              <a:rPr lang="en-US" altLang="en-US" dirty="0"/>
              <a:t>The cells will also have half the organelles and cytoplasm.</a:t>
            </a:r>
          </a:p>
        </p:txBody>
      </p:sp>
      <p:pic>
        <p:nvPicPr>
          <p:cNvPr id="20484" name="Picture 6" descr="videos-wswoosh-button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4419600" y="61722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http://rusty.fhl.washington.edu/celldynamics/research/cytokinesis/images/SdTeloA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00845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Mitosis</a:t>
            </a:r>
            <a:r>
              <a:rPr lang="en-US"/>
              <a:t> </a:t>
            </a:r>
            <a:r>
              <a:rPr lang="en-US" b="1"/>
              <a:t>Animation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hlinkClick r:id="rId2"/>
              </a:rPr>
              <a:t>http://www.cellsalive.com/mitosis.htm</a:t>
            </a:r>
            <a:r>
              <a:rPr lang="en-US" altLang="en-US" sz="2800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310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1"/>
            <a:ext cx="8580437" cy="3112074"/>
          </a:xfrm>
          <a:effectLst>
            <a:outerShdw dist="17961" dir="18900000" algn="ctr" rotWithShape="0">
              <a:srgbClr val="99CCFF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1" dirty="0"/>
              <a:t>How long will a cell live before dividing?</a:t>
            </a:r>
            <a:br>
              <a:rPr lang="en-US" sz="7200" b="1" dirty="0"/>
            </a:br>
            <a:endParaRPr lang="en-US" sz="7200" b="1" dirty="0"/>
          </a:p>
        </p:txBody>
      </p:sp>
      <p:pic>
        <p:nvPicPr>
          <p:cNvPr id="69634" name="Picture 2" descr="http://brookeborel.files.wordpress.com/2011/06/mitosis-pretty_c1c2c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467225" cy="334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3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Cell Cycle</a:t>
            </a:r>
          </a:p>
        </p:txBody>
      </p:sp>
      <p:pic>
        <p:nvPicPr>
          <p:cNvPr id="4099" name="Picture 3" descr="e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812" y="2015331"/>
            <a:ext cx="3381375" cy="3695700"/>
          </a:xfrm>
          <a:noFill/>
        </p:spPr>
      </p:pic>
      <p:pic>
        <p:nvPicPr>
          <p:cNvPr id="4102" name="Picture 7" descr="Cell Cycle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981511"/>
            <a:ext cx="4041775" cy="3763341"/>
          </a:xfrm>
          <a:prstGeom prst="rect">
            <a:avLst/>
          </a:prstGeom>
          <a:noFill/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85800" y="61722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304800" y="6324600"/>
            <a:ext cx="449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/>
              <a:t>http://www.nobel.se/medicine/laureates/2001/press.html</a:t>
            </a:r>
          </a:p>
        </p:txBody>
      </p:sp>
    </p:spTree>
    <p:extLst>
      <p:ext uri="{BB962C8B-B14F-4D97-AF65-F5344CB8AC3E}">
        <p14:creationId xmlns:p14="http://schemas.microsoft.com/office/powerpoint/2010/main" val="202911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39091"/>
            <a:ext cx="8229600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/>
              <a:t>All cells come from           pre-existing cells via the Cell Cycle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971800"/>
            <a:ext cx="6400800" cy="452596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Interphase</a:t>
            </a:r>
          </a:p>
          <a:p>
            <a:pPr eaLnBrk="1" hangingPunct="1"/>
            <a:r>
              <a:rPr lang="en-US" altLang="en-US" sz="3600" dirty="0"/>
              <a:t>Mitosis</a:t>
            </a:r>
          </a:p>
          <a:p>
            <a:pPr eaLnBrk="1" hangingPunct="1"/>
            <a:r>
              <a:rPr lang="en-US" altLang="en-US" sz="3600" dirty="0"/>
              <a:t>Cytokinesis</a:t>
            </a:r>
          </a:p>
          <a:p>
            <a:pPr lvl="1" eaLnBrk="1" hangingPunct="1"/>
            <a:endParaRPr lang="en-US" altLang="en-US" sz="3200" dirty="0"/>
          </a:p>
        </p:txBody>
      </p:sp>
      <p:pic>
        <p:nvPicPr>
          <p:cNvPr id="5125" name="Picture 5" descr="http://i.imgur.com/tcjrCYK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67000"/>
            <a:ext cx="4448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828801"/>
          </a:xfrm>
          <a:effectLst>
            <a:outerShdw dist="17961" dir="18900000" algn="ctr" rotWithShape="0">
              <a:srgbClr val="99CCFF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7200" b="1" dirty="0"/>
              <a:t>INTERPHASE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6400800" cy="1219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Also known as the Growth Phase</a:t>
            </a:r>
          </a:p>
        </p:txBody>
      </p:sp>
      <p:pic>
        <p:nvPicPr>
          <p:cNvPr id="7173" name="Picture 5" descr="https://encrypted-tbn3.gstatic.com/images?q=tbn:ANd9GcTjc5Tj7cYwYzZmSdO7Gia-ODmVgsPSRoZKCJSGzmX_QgdLBfxm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3200400" cy="23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82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b="1"/>
              <a:t>Interphase</a:t>
            </a:r>
            <a:endParaRPr lang="en-US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This is the stage before mitosis</a:t>
            </a:r>
          </a:p>
          <a:p>
            <a:pPr eaLnBrk="1" hangingPunct="1"/>
            <a:r>
              <a:rPr lang="en-US" altLang="en-US" dirty="0"/>
              <a:t>Cell must grow and produce all organelles for basic survival </a:t>
            </a:r>
          </a:p>
          <a:p>
            <a:pPr eaLnBrk="1" hangingPunct="1"/>
            <a:r>
              <a:rPr lang="en-US" altLang="en-US" dirty="0"/>
              <a:t>The cell must make a copy of all chromosomes inside of its nucleus.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</p:txBody>
      </p:sp>
      <p:pic>
        <p:nvPicPr>
          <p:cNvPr id="8198" name="Picture 6" descr="http://cache1.asset-cache.net/gc/139814312-whitefish-mitosis-interphase-and-very-early-gettyimages.jpg?v=1&amp;c=IWSAsset&amp;k=2&amp;d=By6A1l5x3rT0K1fgqMb1FrXpfzdZ%2BIcu0Se%2FpIw5o8XkgZcXR%2FKSiZHlMzkiGZI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199"/>
            <a:ext cx="4124325" cy="268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7200" b="1"/>
              <a:t>MITOSIS </a:t>
            </a:r>
          </a:p>
        </p:txBody>
      </p:sp>
    </p:spTree>
    <p:extLst>
      <p:ext uri="{BB962C8B-B14F-4D97-AF65-F5344CB8AC3E}">
        <p14:creationId xmlns:p14="http://schemas.microsoft.com/office/powerpoint/2010/main" val="120311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 dirty="0"/>
              <a:t>Mitosis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/>
              <a:t>Various stages where a single cell prepares to copy and divide its genetic material</a:t>
            </a:r>
          </a:p>
          <a:p>
            <a:pPr eaLnBrk="1" hangingPunct="1"/>
            <a:r>
              <a:rPr lang="en-US" altLang="en-US" sz="3600" dirty="0"/>
              <a:t>Results in the creation of two identical daughter cells.</a:t>
            </a:r>
          </a:p>
          <a:p>
            <a:pPr eaLnBrk="1" hangingPunct="1"/>
            <a:r>
              <a:rPr lang="en-US" altLang="en-US" sz="3600" dirty="0"/>
              <a:t>Each identical to original parent cell</a:t>
            </a:r>
          </a:p>
          <a:p>
            <a:pPr eaLnBrk="1" hangingPunct="1"/>
            <a:r>
              <a:rPr lang="en-US" altLang="en-US" sz="3600" dirty="0"/>
              <a:t>Important for growth, reproduction and repairing or replacing damaged cells. </a:t>
            </a:r>
          </a:p>
        </p:txBody>
      </p:sp>
    </p:spTree>
    <p:extLst>
      <p:ext uri="{BB962C8B-B14F-4D97-AF65-F5344CB8AC3E}">
        <p14:creationId xmlns:p14="http://schemas.microsoft.com/office/powerpoint/2010/main" val="237219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Stages of Mitosis (PMAT) 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914400" y="1981200"/>
            <a:ext cx="7239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Prophase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Metaphase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Anaphase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600" dirty="0"/>
              <a:t>Telophase &amp; Cytokinesis</a:t>
            </a:r>
          </a:p>
        </p:txBody>
      </p:sp>
    </p:spTree>
    <p:extLst>
      <p:ext uri="{BB962C8B-B14F-4D97-AF65-F5344CB8AC3E}">
        <p14:creationId xmlns:p14="http://schemas.microsoft.com/office/powerpoint/2010/main" val="284034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</TotalTime>
  <Words>304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Executive</vt:lpstr>
      <vt:lpstr>Cell Cycle  &amp;  Cell Division</vt:lpstr>
      <vt:lpstr>How long will a cell live before dividing? </vt:lpstr>
      <vt:lpstr>Cell Cycle</vt:lpstr>
      <vt:lpstr>All cells come from           pre-existing cells via the Cell Cycle</vt:lpstr>
      <vt:lpstr>INTERPHASE</vt:lpstr>
      <vt:lpstr>Interphase</vt:lpstr>
      <vt:lpstr>MITOSIS </vt:lpstr>
      <vt:lpstr>Mitosis</vt:lpstr>
      <vt:lpstr>Stages of Mitosis (PMAT) </vt:lpstr>
      <vt:lpstr>Prophase</vt:lpstr>
      <vt:lpstr>Metaphase</vt:lpstr>
      <vt:lpstr>Anaphase</vt:lpstr>
      <vt:lpstr>Telophase &amp; Cytokinesis</vt:lpstr>
      <vt:lpstr>Telophase &amp; Cytokinesis</vt:lpstr>
      <vt:lpstr>Mitosis Animation</vt:lpstr>
    </vt:vector>
  </TitlesOfParts>
  <Company>USD259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  &amp;  Cell Division</dc:title>
  <dc:creator>Ryan Limes</dc:creator>
  <cp:lastModifiedBy>Kimberly Sorvala</cp:lastModifiedBy>
  <cp:revision>4</cp:revision>
  <dcterms:created xsi:type="dcterms:W3CDTF">2016-02-16T18:51:39Z</dcterms:created>
  <dcterms:modified xsi:type="dcterms:W3CDTF">2019-10-22T17:32:39Z</dcterms:modified>
</cp:coreProperties>
</file>